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5" r:id="rId4"/>
    <p:sldId id="270" r:id="rId5"/>
    <p:sldId id="268" r:id="rId6"/>
    <p:sldId id="271" r:id="rId7"/>
    <p:sldId id="272" r:id="rId8"/>
    <p:sldId id="257" r:id="rId9"/>
    <p:sldId id="259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1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371600" y="1066800"/>
            <a:ext cx="6629400" cy="1143000"/>
          </a:xfrm>
        </p:spPr>
        <p:txBody>
          <a:bodyPr/>
          <a:lstStyle/>
          <a:p>
            <a:r>
              <a:rPr lang="en-US" b="1" dirty="0" smtClean="0"/>
              <a:t>Northern Region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1" y="3124200"/>
            <a:ext cx="7543800" cy="1676400"/>
          </a:xfrm>
        </p:spPr>
        <p:txBody>
          <a:bodyPr/>
          <a:lstStyle/>
          <a:p>
            <a:r>
              <a:rPr lang="en-US" dirty="0" err="1" smtClean="0"/>
              <a:t>Cunthia</a:t>
            </a:r>
            <a:r>
              <a:rPr lang="en-US" dirty="0" smtClean="0"/>
              <a:t> </a:t>
            </a:r>
            <a:r>
              <a:rPr lang="en-US" dirty="0" err="1" smtClean="0"/>
              <a:t>Koraul</a:t>
            </a:r>
            <a:r>
              <a:rPr lang="en-US" dirty="0" smtClean="0"/>
              <a:t>, </a:t>
            </a:r>
            <a:r>
              <a:rPr lang="en-US" dirty="0" err="1" smtClean="0"/>
              <a:t>Siise</a:t>
            </a:r>
            <a:r>
              <a:rPr lang="en-US" dirty="0" smtClean="0"/>
              <a:t> </a:t>
            </a:r>
            <a:r>
              <a:rPr lang="en-US" dirty="0" err="1" smtClean="0"/>
              <a:t>Aliyu</a:t>
            </a:r>
            <a:r>
              <a:rPr lang="en-US" dirty="0" smtClean="0"/>
              <a:t>, Abdou Fall, Mary Glower-</a:t>
            </a:r>
            <a:r>
              <a:rPr lang="en-US" dirty="0" err="1" smtClean="0"/>
              <a:t>Amengor</a:t>
            </a:r>
            <a:r>
              <a:rPr lang="en-US" dirty="0" smtClean="0"/>
              <a:t>, </a:t>
            </a:r>
            <a:r>
              <a:rPr lang="en-US" dirty="0" err="1" smtClean="0"/>
              <a:t>Konlan</a:t>
            </a:r>
            <a:r>
              <a:rPr lang="en-US" dirty="0" smtClean="0"/>
              <a:t> S. </a:t>
            </a:r>
            <a:r>
              <a:rPr lang="en-US" dirty="0" err="1" smtClean="0"/>
              <a:t>Pigangsoa</a:t>
            </a:r>
            <a:r>
              <a:rPr lang="en-US" dirty="0" smtClean="0"/>
              <a:t>, Franklin </a:t>
            </a:r>
            <a:r>
              <a:rPr lang="en-US" dirty="0" err="1" smtClean="0"/>
              <a:t>Avoryo</a:t>
            </a:r>
            <a:r>
              <a:rPr lang="en-US" dirty="0" smtClean="0"/>
              <a:t>, Cosmos </a:t>
            </a:r>
            <a:r>
              <a:rPr lang="en-US" dirty="0" err="1" smtClean="0"/>
              <a:t>Nyar</a:t>
            </a:r>
            <a:r>
              <a:rPr lang="en-US" dirty="0" smtClean="0"/>
              <a:t>, Zakaria S. </a:t>
            </a:r>
            <a:r>
              <a:rPr lang="en-US" dirty="0" err="1" smtClean="0"/>
              <a:t>Iddrisu</a:t>
            </a:r>
            <a:r>
              <a:rPr lang="en-US" dirty="0" smtClean="0"/>
              <a:t>, </a:t>
            </a:r>
            <a:r>
              <a:rPr lang="en-US" dirty="0" err="1" smtClean="0"/>
              <a:t>Kazuki</a:t>
            </a:r>
            <a:r>
              <a:rPr lang="en-US" dirty="0" smtClean="0"/>
              <a:t> Saito, Kenneth </a:t>
            </a:r>
            <a:r>
              <a:rPr lang="en-US" dirty="0" err="1" smtClean="0"/>
              <a:t>Opare-Oboubi</a:t>
            </a:r>
            <a:r>
              <a:rPr lang="en-US" dirty="0" smtClean="0"/>
              <a:t>, </a:t>
            </a:r>
            <a:r>
              <a:rPr lang="en-US" dirty="0" err="1" smtClean="0"/>
              <a:t>Alexendra</a:t>
            </a:r>
            <a:r>
              <a:rPr lang="en-US" dirty="0" smtClean="0"/>
              <a:t> N. </a:t>
            </a:r>
            <a:r>
              <a:rPr lang="en-US" dirty="0" err="1" smtClean="0"/>
              <a:t>Wiredu</a:t>
            </a:r>
            <a:r>
              <a:rPr lang="en-US" dirty="0" smtClean="0"/>
              <a:t> and Fred Kizito</a:t>
            </a:r>
          </a:p>
          <a:p>
            <a:endParaRPr lang="en-US" dirty="0"/>
          </a:p>
          <a:p>
            <a:r>
              <a:rPr lang="en-US" dirty="0" smtClean="0"/>
              <a:t>West Africa Review &amp; Planning workshop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4876" y="2161535"/>
            <a:ext cx="784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Towards Achieving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 Integrated Systems Approach</a:t>
            </a:r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What </a:t>
            </a:r>
            <a:r>
              <a:rPr lang="en-US" sz="2400" u="sng" dirty="0"/>
              <a:t>available technologies and institutional arrangements</a:t>
            </a:r>
            <a:r>
              <a:rPr lang="en-US" sz="2400" dirty="0"/>
              <a:t> do we have that can be integrated to improve productivity and NRM?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Small scale mechanization for;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Cropping, Transport, Processing</a:t>
            </a:r>
          </a:p>
          <a:p>
            <a:pPr lvl="2"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Soil  conservation techniques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err="1" smtClean="0"/>
              <a:t>Zai</a:t>
            </a:r>
            <a:r>
              <a:rPr lang="en-GB" dirty="0" smtClean="0"/>
              <a:t>, Ridging, contours etc.</a:t>
            </a:r>
          </a:p>
          <a:p>
            <a:pPr marL="777240" lvl="2" indent="0">
              <a:buNone/>
            </a:pPr>
            <a:endParaRPr lang="en-GB" dirty="0" smtClean="0"/>
          </a:p>
          <a:p>
            <a:r>
              <a:rPr lang="en-GB" dirty="0" smtClean="0"/>
              <a:t>Integrated soil fertility mgt.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Combination of organic and inorganic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Crop rotation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Rhizobia inoculation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Nutrient manager( </a:t>
            </a:r>
            <a:r>
              <a:rPr lang="en-GB" dirty="0" err="1" smtClean="0"/>
              <a:t>AfricaRice</a:t>
            </a:r>
            <a:r>
              <a:rPr lang="en-GB" dirty="0" smtClean="0"/>
              <a:t>)</a:t>
            </a:r>
          </a:p>
          <a:p>
            <a:pPr lvl="2"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dirty="0"/>
              <a:t>Understanding Intensification approach that enhances crop and livestock systems</a:t>
            </a:r>
          </a:p>
          <a:p>
            <a:endParaRPr lang="en-GB" dirty="0"/>
          </a:p>
          <a:p>
            <a:pPr lvl="2"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362200"/>
            <a:ext cx="8229600" cy="39624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Improved availability of quality biomass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Irrigation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Fodder/ multi-purpose trees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Cover crops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Food-feed crops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Medicinal plants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Bio-conservation (no bush burning)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Straw management</a:t>
            </a:r>
          </a:p>
          <a:p>
            <a:pPr lvl="2"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Promotion of improved genotypes of cereals and </a:t>
            </a:r>
            <a:r>
              <a:rPr lang="en-GB" dirty="0" smtClean="0"/>
              <a:t>legumes</a:t>
            </a:r>
          </a:p>
          <a:p>
            <a:pPr lvl="1"/>
            <a:r>
              <a:rPr lang="en-GB" dirty="0" smtClean="0"/>
              <a:t>High quality seeds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Farmer sensitization on production of quality products (</a:t>
            </a:r>
            <a:r>
              <a:rPr lang="en-GB" dirty="0"/>
              <a:t>E</a:t>
            </a:r>
            <a:r>
              <a:rPr lang="en-GB" dirty="0" smtClean="0"/>
              <a:t>g. Rice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Markets</a:t>
            </a:r>
          </a:p>
          <a:p>
            <a:pPr lvl="1"/>
            <a:r>
              <a:rPr lang="en-GB" dirty="0" smtClean="0"/>
              <a:t>Nutrition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990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Available technologies/socio-economic tools for Integration</a:t>
            </a:r>
            <a:endParaRPr lang="en-GB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562600" y="1981200"/>
            <a:ext cx="3364865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r>
              <a:rPr lang="en-US" sz="1000" b="1" dirty="0" smtClean="0"/>
              <a:t>- Need </a:t>
            </a:r>
            <a:r>
              <a:rPr lang="en-US" sz="1000" b="1" dirty="0"/>
              <a:t>sensitization of farmers to eat quality </a:t>
            </a:r>
            <a:r>
              <a:rPr lang="en-US" sz="1000" b="1" dirty="0" smtClean="0"/>
              <a:t>products: HH </a:t>
            </a:r>
            <a:r>
              <a:rPr lang="en-US" sz="1000" b="1" dirty="0"/>
              <a:t>nutritional sensitization</a:t>
            </a:r>
          </a:p>
          <a:p>
            <a:pPr lvl="0"/>
            <a:r>
              <a:rPr lang="en-US" sz="1000" b="1" dirty="0" smtClean="0"/>
              <a:t>- </a:t>
            </a:r>
            <a:r>
              <a:rPr lang="en-US" sz="1000" b="1" dirty="0"/>
              <a:t>Food preparation </a:t>
            </a:r>
            <a:r>
              <a:rPr lang="en-US" sz="1000" b="1" dirty="0" smtClean="0"/>
              <a:t>could reduce </a:t>
            </a:r>
            <a:r>
              <a:rPr lang="en-US" sz="1000" b="1" dirty="0"/>
              <a:t>mineral content</a:t>
            </a:r>
          </a:p>
          <a:p>
            <a:pPr lvl="0"/>
            <a:r>
              <a:rPr lang="en-US" sz="1000" b="1" dirty="0"/>
              <a:t>- Animal source foods are an entry point for improving quality</a:t>
            </a:r>
          </a:p>
          <a:p>
            <a:r>
              <a:rPr lang="en-US" sz="1000" b="1" dirty="0"/>
              <a:t>- Training on handling and processing at the processing level is critical: adding value to </a:t>
            </a:r>
            <a:r>
              <a:rPr lang="en-US" sz="1000" b="1" dirty="0" smtClean="0"/>
              <a:t>soybean </a:t>
            </a:r>
            <a:r>
              <a:rPr lang="en-US" sz="1000" b="1" dirty="0"/>
              <a:t>; </a:t>
            </a:r>
            <a:r>
              <a:rPr lang="en-US" sz="1000" b="1" dirty="0" smtClean="0"/>
              <a:t>and food </a:t>
            </a:r>
            <a:r>
              <a:rPr lang="en-US" sz="1000" b="1" dirty="0"/>
              <a:t>preservation</a:t>
            </a:r>
          </a:p>
          <a:p>
            <a:pPr lvl="0"/>
            <a:r>
              <a:rPr lang="en-US" sz="1000" b="1" dirty="0" smtClean="0"/>
              <a:t>- </a:t>
            </a:r>
            <a:r>
              <a:rPr lang="en-US" sz="1000" b="1" dirty="0"/>
              <a:t>Conducting baseline studies where nutritional content of food taken up is assessed thru lab analyses</a:t>
            </a:r>
          </a:p>
          <a:p>
            <a:pPr lvl="0"/>
            <a:r>
              <a:rPr lang="en-US" sz="1000" b="1" dirty="0"/>
              <a:t>Interventions: </a:t>
            </a:r>
            <a:endParaRPr lang="en-US" sz="1000" b="1" dirty="0" smtClean="0"/>
          </a:p>
          <a:p>
            <a:pPr marL="171450" lvl="0" indent="-171450">
              <a:buFontTx/>
              <a:buChar char="-"/>
            </a:pPr>
            <a:r>
              <a:rPr lang="en-US" sz="1000" b="1" dirty="0" smtClean="0"/>
              <a:t>Introduce </a:t>
            </a:r>
            <a:r>
              <a:rPr lang="en-US" sz="1000" b="1" dirty="0"/>
              <a:t>fruit trees for each household to improve </a:t>
            </a:r>
            <a:r>
              <a:rPr lang="en-US" sz="1000" b="1" dirty="0" smtClean="0"/>
              <a:t>nutrition</a:t>
            </a:r>
          </a:p>
          <a:p>
            <a:pPr marL="171450" lvl="0" indent="-171450">
              <a:buFontTx/>
              <a:buChar char="-"/>
            </a:pPr>
            <a:r>
              <a:rPr lang="en-US" sz="1000" b="1" dirty="0" smtClean="0"/>
              <a:t>Eating </a:t>
            </a:r>
            <a:r>
              <a:rPr lang="en-US" sz="1000" b="1" dirty="0"/>
              <a:t>patterns, traditions socio-cultural constructs and settings</a:t>
            </a:r>
          </a:p>
        </p:txBody>
      </p:sp>
    </p:spTree>
    <p:extLst>
      <p:ext uri="{BB962C8B-B14F-4D97-AF65-F5344CB8AC3E}">
        <p14:creationId xmlns:p14="http://schemas.microsoft.com/office/powerpoint/2010/main" val="411748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/>
              <a:t>What </a:t>
            </a:r>
            <a:r>
              <a:rPr lang="en-US" sz="3600" u="sng" dirty="0"/>
              <a:t>specific activities</a:t>
            </a:r>
            <a:r>
              <a:rPr lang="en-US" sz="3600" dirty="0"/>
              <a:t> will leverage the power of integrated research?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590800"/>
            <a:ext cx="7772400" cy="41910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 Crop livestock intensification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Crop-poultry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Crop-small ruminants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Cereal-legume-multipurpose trees</a:t>
            </a:r>
          </a:p>
          <a:p>
            <a:endParaRPr lang="en-GB" dirty="0" smtClean="0"/>
          </a:p>
          <a:p>
            <a:r>
              <a:rPr lang="en-GB" dirty="0" smtClean="0"/>
              <a:t>Develop functional MSPs for value chain promotion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Information access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E-learning (extension materials)</a:t>
            </a:r>
          </a:p>
          <a:p>
            <a:endParaRPr lang="en-GB" dirty="0" smtClean="0"/>
          </a:p>
          <a:p>
            <a:r>
              <a:rPr lang="en-GB" dirty="0" smtClean="0"/>
              <a:t>Water harvesting structures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On-farm for livestock and supplementary irrigation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>
            <a:off x="5181600" y="2743200"/>
            <a:ext cx="990600" cy="11811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72200" y="2746332"/>
            <a:ext cx="19812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Identify specific dev. domain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388735" y="3657600"/>
            <a:ext cx="2374265" cy="31034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R="0" lvl="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 Approaches that assess systems and identify entry points leading to </a:t>
            </a:r>
            <a:r>
              <a:rPr lang="en-US" sz="1000" dirty="0" err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FtF</a:t>
            </a: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outcomes.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R="0" lvl="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 Conveyance of manure: Introduce means of transport to facilitate manure movement for crop soil livestock integration: trailer mounted on bicycle, donkey transport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 Txt </a:t>
            </a:r>
            <a:r>
              <a:rPr lang="en-US" sz="1000" dirty="0" err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msgs</a:t>
            </a: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to inform farmers when to plough sow get inputs, market info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 Construct solar driers to dry poultry manure, </a:t>
            </a:r>
            <a:r>
              <a:rPr lang="en-US" sz="1000" dirty="0" err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pkg</a:t>
            </a: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them to sale them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 Linkage of manure abundant areas to manure scarce areas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7620000" cy="685800"/>
          </a:xfrm>
        </p:spPr>
        <p:txBody>
          <a:bodyPr/>
          <a:lstStyle/>
          <a:p>
            <a:pPr algn="ctr"/>
            <a:r>
              <a:rPr lang="en-US" sz="2600" b="1" dirty="0" smtClean="0"/>
              <a:t>Conceptual Integration Framework</a:t>
            </a:r>
            <a:endParaRPr lang="en-US" sz="2600" b="1" dirty="0"/>
          </a:p>
        </p:txBody>
      </p:sp>
      <p:sp>
        <p:nvSpPr>
          <p:cNvPr id="4" name="Oval 3"/>
          <p:cNvSpPr/>
          <p:nvPr/>
        </p:nvSpPr>
        <p:spPr>
          <a:xfrm>
            <a:off x="685799" y="2666999"/>
            <a:ext cx="1165182" cy="1095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Soil/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Water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26509" y="5334000"/>
            <a:ext cx="1034963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Live-stock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85800" y="4038600"/>
            <a:ext cx="1075673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Crops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78911" y="3199356"/>
            <a:ext cx="0" cy="27901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78911" y="5989529"/>
            <a:ext cx="306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78911" y="4594442"/>
            <a:ext cx="443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2"/>
          </p:cNvCxnSpPr>
          <p:nvPr/>
        </p:nvCxnSpPr>
        <p:spPr>
          <a:xfrm flipH="1" flipV="1">
            <a:off x="378911" y="3199357"/>
            <a:ext cx="306888" cy="153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2590800" y="2971800"/>
            <a:ext cx="1676400" cy="5208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Int. S &amp; W </a:t>
            </a:r>
            <a:r>
              <a:rPr lang="en-GB" dirty="0" err="1" smtClean="0"/>
              <a:t>Mgt</a:t>
            </a:r>
            <a:endParaRPr lang="en-GB" dirty="0"/>
          </a:p>
        </p:txBody>
      </p:sp>
      <p:sp>
        <p:nvSpPr>
          <p:cNvPr id="21" name="Rounded Rectangle 20"/>
          <p:cNvSpPr/>
          <p:nvPr/>
        </p:nvSpPr>
        <p:spPr>
          <a:xfrm>
            <a:off x="2590800" y="4061042"/>
            <a:ext cx="1676400" cy="5109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CLSI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2590800" y="5485227"/>
            <a:ext cx="1676400" cy="5715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Nutrition /food security</a:t>
            </a:r>
            <a:endParaRPr lang="en-GB" dirty="0"/>
          </a:p>
        </p:txBody>
      </p:sp>
      <p:sp>
        <p:nvSpPr>
          <p:cNvPr id="23" name="Left-Right Arrow 22"/>
          <p:cNvSpPr/>
          <p:nvPr/>
        </p:nvSpPr>
        <p:spPr>
          <a:xfrm rot="5400000">
            <a:off x="3136987" y="4165687"/>
            <a:ext cx="3403426" cy="685800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Value chain development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4" name="Left-Right Arrow 23"/>
          <p:cNvSpPr/>
          <p:nvPr/>
        </p:nvSpPr>
        <p:spPr>
          <a:xfrm rot="5400000">
            <a:off x="3898987" y="4165687"/>
            <a:ext cx="3403426" cy="685800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Land and water right systems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850981" y="5961345"/>
            <a:ext cx="67692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50982" y="3149774"/>
            <a:ext cx="67692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9" idx="1"/>
          </p:cNvCxnSpPr>
          <p:nvPr/>
        </p:nvCxnSpPr>
        <p:spPr>
          <a:xfrm flipV="1">
            <a:off x="1752077" y="3232237"/>
            <a:ext cx="838723" cy="11492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778956" y="4375041"/>
            <a:ext cx="803494" cy="122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635855" y="3392205"/>
            <a:ext cx="1034278" cy="2093022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40"/>
          <p:cNvSpPr/>
          <p:nvPr/>
        </p:nvSpPr>
        <p:spPr>
          <a:xfrm>
            <a:off x="152400" y="1956147"/>
            <a:ext cx="2286000" cy="685799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Natural </a:t>
            </a:r>
          </a:p>
          <a:p>
            <a:pPr algn="ctr"/>
            <a:r>
              <a:rPr lang="en-GB" b="1" dirty="0" smtClean="0"/>
              <a:t>Resource Base</a:t>
            </a:r>
          </a:p>
          <a:p>
            <a:pPr algn="ctr"/>
            <a:endParaRPr lang="en-GB" b="1" dirty="0"/>
          </a:p>
        </p:txBody>
      </p:sp>
      <p:sp>
        <p:nvSpPr>
          <p:cNvPr id="44" name="Pentagon 43"/>
          <p:cNvSpPr/>
          <p:nvPr/>
        </p:nvSpPr>
        <p:spPr>
          <a:xfrm>
            <a:off x="2650300" y="2156564"/>
            <a:ext cx="3915426" cy="381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Research ideals</a:t>
            </a:r>
            <a:endParaRPr lang="en-GB" b="1" dirty="0"/>
          </a:p>
        </p:txBody>
      </p:sp>
      <p:sp>
        <p:nvSpPr>
          <p:cNvPr id="45" name="Rectangle 44"/>
          <p:cNvSpPr/>
          <p:nvPr/>
        </p:nvSpPr>
        <p:spPr>
          <a:xfrm>
            <a:off x="6934200" y="2889337"/>
            <a:ext cx="2057400" cy="3238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 smtClean="0"/>
              <a:t>Small scale mechanization. </a:t>
            </a:r>
            <a:r>
              <a:rPr lang="en-GB" sz="1400" dirty="0" smtClean="0"/>
              <a:t>(processing)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 smtClean="0"/>
              <a:t> </a:t>
            </a:r>
            <a:r>
              <a:rPr lang="en-GB" sz="1400" dirty="0" smtClean="0"/>
              <a:t>Soil and water  </a:t>
            </a:r>
            <a:r>
              <a:rPr lang="en-GB" sz="1400" dirty="0" smtClean="0"/>
              <a:t>conservation </a:t>
            </a:r>
            <a:r>
              <a:rPr lang="en-GB" sz="1400" dirty="0" smtClean="0"/>
              <a:t>techniques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/>
              <a:t>Water harvest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/>
              <a:t>Irrigation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/>
              <a:t>Red. erosion</a:t>
            </a:r>
            <a:endParaRPr lang="en-GB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 smtClean="0"/>
              <a:t>Improved biomass</a:t>
            </a:r>
            <a:endParaRPr lang="en-GB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GB" sz="1400" dirty="0" smtClean="0"/>
              <a:t>Improved access to market &amp; inputs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GB" sz="1400" dirty="0"/>
          </a:p>
        </p:txBody>
      </p:sp>
      <p:sp>
        <p:nvSpPr>
          <p:cNvPr id="47" name="Pentagon 46"/>
          <p:cNvSpPr/>
          <p:nvPr/>
        </p:nvSpPr>
        <p:spPr>
          <a:xfrm>
            <a:off x="6945682" y="2146125"/>
            <a:ext cx="1905000" cy="381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Tools/strategies</a:t>
            </a:r>
            <a:endParaRPr lang="en-GB" b="1" dirty="0"/>
          </a:p>
        </p:txBody>
      </p:sp>
      <p:sp>
        <p:nvSpPr>
          <p:cNvPr id="48" name="Left-Right Arrow 47"/>
          <p:cNvSpPr/>
          <p:nvPr/>
        </p:nvSpPr>
        <p:spPr>
          <a:xfrm rot="5400000">
            <a:off x="4660987" y="4168819"/>
            <a:ext cx="3403426" cy="685800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Institutional arrangements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6" idx="5"/>
          </p:cNvCxnSpPr>
          <p:nvPr/>
        </p:nvCxnSpPr>
        <p:spPr>
          <a:xfrm>
            <a:off x="1603944" y="4949171"/>
            <a:ext cx="1020259" cy="636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>
            <a:off x="6477000" y="2133600"/>
            <a:ext cx="488515" cy="405686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600" y="6096000"/>
            <a:ext cx="1931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Tech-Interventions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6248400"/>
            <a:ext cx="3127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Process-oriented interventions:</a:t>
            </a:r>
          </a:p>
          <a:p>
            <a:pPr algn="ctr"/>
            <a:r>
              <a:rPr lang="en-US" dirty="0" smtClean="0"/>
              <a:t>Cross-cutting 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752077" y="4489538"/>
            <a:ext cx="915446" cy="1149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5"/>
          </p:cNvCxnSpPr>
          <p:nvPr/>
        </p:nvCxnSpPr>
        <p:spPr>
          <a:xfrm>
            <a:off x="1680344" y="3601960"/>
            <a:ext cx="989789" cy="18832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924800" cy="4038600"/>
          </a:xfrm>
        </p:spPr>
        <p:txBody>
          <a:bodyPr/>
          <a:lstStyle/>
          <a:p>
            <a:r>
              <a:rPr lang="en-US" dirty="0"/>
              <a:t>Writing team?</a:t>
            </a:r>
          </a:p>
          <a:p>
            <a:pPr lvl="1"/>
            <a:r>
              <a:rPr lang="en-US" dirty="0"/>
              <a:t>Specific individuals</a:t>
            </a:r>
            <a:r>
              <a:rPr lang="en-US" dirty="0" smtClean="0"/>
              <a:t>? Key project partners</a:t>
            </a:r>
            <a:endParaRPr lang="en-US" dirty="0"/>
          </a:p>
          <a:p>
            <a:r>
              <a:rPr lang="en-US" dirty="0"/>
              <a:t>Research team?</a:t>
            </a:r>
          </a:p>
          <a:p>
            <a:pPr lvl="1"/>
            <a:r>
              <a:rPr lang="en-US" dirty="0"/>
              <a:t>Generic functions required</a:t>
            </a:r>
            <a:r>
              <a:rPr lang="en-US" dirty="0" smtClean="0"/>
              <a:t>? Yes; outcome driven</a:t>
            </a:r>
            <a:endParaRPr lang="en-US" dirty="0"/>
          </a:p>
          <a:p>
            <a:pPr lvl="1"/>
            <a:r>
              <a:rPr lang="en-US" dirty="0"/>
              <a:t>Specific institutions and individuals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CG </a:t>
            </a:r>
            <a:r>
              <a:rPr lang="en-US" dirty="0" err="1" smtClean="0"/>
              <a:t>Centres</a:t>
            </a:r>
            <a:endParaRPr lang="en-US" dirty="0" smtClean="0"/>
          </a:p>
          <a:p>
            <a:pPr lvl="2"/>
            <a:r>
              <a:rPr lang="en-US" dirty="0" smtClean="0"/>
              <a:t>National Partners</a:t>
            </a:r>
          </a:p>
          <a:p>
            <a:pPr lvl="2"/>
            <a:r>
              <a:rPr lang="en-US" dirty="0" smtClean="0"/>
              <a:t>Public partners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MoFA</a:t>
            </a:r>
            <a:endParaRPr lang="en-US" dirty="0" smtClean="0"/>
          </a:p>
          <a:p>
            <a:pPr lvl="2"/>
            <a:r>
              <a:rPr lang="en-US" dirty="0" smtClean="0"/>
              <a:t>CBOs, NGOs, Private Sector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</a:t>
            </a:r>
            <a:r>
              <a:rPr lang="en-US" sz="4000" dirty="0" smtClean="0"/>
              <a:t>of </a:t>
            </a:r>
            <a:r>
              <a:rPr lang="en-US" sz="4000" dirty="0"/>
              <a:t>the research team?</a:t>
            </a:r>
          </a:p>
        </p:txBody>
      </p:sp>
    </p:spTree>
    <p:extLst>
      <p:ext uri="{BB962C8B-B14F-4D97-AF65-F5344CB8AC3E}">
        <p14:creationId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</a:t>
            </a:r>
            <a:r>
              <a:rPr lang="en-US" dirty="0" smtClean="0"/>
              <a:t>)?</a:t>
            </a:r>
          </a:p>
          <a:p>
            <a:pPr lvl="1"/>
            <a:r>
              <a:rPr lang="en-US" dirty="0" smtClean="0"/>
              <a:t>CSIR: ARI, WRI, SARI</a:t>
            </a:r>
          </a:p>
          <a:p>
            <a:pPr lvl="1"/>
            <a:r>
              <a:rPr lang="en-US" dirty="0" smtClean="0"/>
              <a:t>KNUST</a:t>
            </a:r>
          </a:p>
          <a:p>
            <a:pPr lvl="1"/>
            <a:r>
              <a:rPr lang="en-US" dirty="0" smtClean="0"/>
              <a:t>IPA</a:t>
            </a:r>
            <a:endParaRPr lang="en-US" dirty="0" smtClean="0"/>
          </a:p>
          <a:p>
            <a:pPr lvl="1"/>
            <a:r>
              <a:rPr lang="en-US" dirty="0" smtClean="0"/>
              <a:t>Women dev. groups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</a:t>
            </a:r>
            <a:r>
              <a:rPr lang="en-US" sz="4000" dirty="0" smtClean="0"/>
              <a:t>could we partner with?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067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1746042755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 (2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 (2)</Template>
  <TotalTime>251</TotalTime>
  <Words>538</Words>
  <Application>Microsoft Office PowerPoint</Application>
  <PresentationFormat>On-screen Show (4:3)</PresentationFormat>
  <Paragraphs>112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Africa RISING presentations template_WA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LeBorgne, Ewen (ILRI)</dc:creator>
  <cp:lastModifiedBy>Fred Kizito</cp:lastModifiedBy>
  <cp:revision>28</cp:revision>
  <cp:lastPrinted>2011-10-06T11:45:23Z</cp:lastPrinted>
  <dcterms:created xsi:type="dcterms:W3CDTF">2012-10-24T14:16:01Z</dcterms:created>
  <dcterms:modified xsi:type="dcterms:W3CDTF">2012-10-25T09:18:59Z</dcterms:modified>
</cp:coreProperties>
</file>